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1"/>
  </p:notesMasterIdLst>
  <p:handoutMasterIdLst>
    <p:handoutMasterId r:id="rId12"/>
  </p:handoutMasterIdLst>
  <p:sldIdLst>
    <p:sldId id="2435" r:id="rId5"/>
    <p:sldId id="259" r:id="rId6"/>
    <p:sldId id="260" r:id="rId7"/>
    <p:sldId id="258" r:id="rId8"/>
    <p:sldId id="262" r:id="rId9"/>
    <p:sldId id="243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7" autoAdjust="0"/>
    <p:restoredTop sz="94674" autoAdjust="0"/>
  </p:normalViewPr>
  <p:slideViewPr>
    <p:cSldViewPr snapToGrid="0">
      <p:cViewPr varScale="1">
        <p:scale>
          <a:sx n="68" d="100"/>
          <a:sy n="68" d="100"/>
        </p:scale>
        <p:origin x="522" y="66"/>
      </p:cViewPr>
      <p:guideLst>
        <p:guide orient="horz" pos="2160"/>
        <p:guide pos="3840"/>
      </p:guideLst>
    </p:cSldViewPr>
  </p:slideViewPr>
  <p:outlineViewPr>
    <p:cViewPr>
      <p:scale>
        <a:sx n="33" d="100"/>
        <a:sy n="33" d="100"/>
      </p:scale>
      <p:origin x="0" y="-3144"/>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99" d="100"/>
          <a:sy n="99" d="100"/>
        </p:scale>
        <p:origin x="4416"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9/1/2018</a:t>
            </a:fld>
            <a:endParaRPr lang="en-US" dirty="0"/>
          </a:p>
        </p:txBody>
      </p:sp>
      <p:sp>
        <p:nvSpPr>
          <p:cNvPr id="4" name="Footer Placeholder 3">
            <a:extLst>
              <a:ext uri="{FF2B5EF4-FFF2-40B4-BE49-F238E27FC236}">
                <a16:creationId xmlns=""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png>
</file>

<file path=ppt/media/image4.jpe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9/1/2018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36001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5">
            <a:extLst>
              <a:ext uri="{FF2B5EF4-FFF2-40B4-BE49-F238E27FC236}">
                <a16:creationId xmlns=""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a:extLst>
              <a:ext uri="{FF2B5EF4-FFF2-40B4-BE49-F238E27FC236}">
                <a16:creationId xmlns=""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a:extLst>
              <a:ext uri="{FF2B5EF4-FFF2-40B4-BE49-F238E27FC236}">
                <a16:creationId xmlns=""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Content Placeholder 2">
            <a:extLst>
              <a:ext uri="{FF2B5EF4-FFF2-40B4-BE49-F238E27FC236}">
                <a16:creationId xmlns=""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3">
            <a:extLst>
              <a:ext uri="{FF2B5EF4-FFF2-40B4-BE49-F238E27FC236}">
                <a16:creationId xmlns=""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7" name="Content Placeholder 2">
            <a:extLst>
              <a:ext uri="{FF2B5EF4-FFF2-40B4-BE49-F238E27FC236}">
                <a16:creationId xmlns=""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7" name="Picture Placeholder 2">
            <a:extLst>
              <a:ext uri="{FF2B5EF4-FFF2-40B4-BE49-F238E27FC236}">
                <a16:creationId xmlns=""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 xmlns:a16="http://schemas.microsoft.com/office/drawing/2014/main" id="{96D712C6-2A37-4F08-AF12-D70F8C809441}"/>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5553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Footer Placeholder 5">
            <a:extLst>
              <a:ext uri="{FF2B5EF4-FFF2-40B4-BE49-F238E27FC236}">
                <a16:creationId xmlns="" xmlns:a16="http://schemas.microsoft.com/office/drawing/2014/main" id="{5356FC21-A32D-44DC-BED7-08CEBB3B9090}"/>
              </a:ext>
            </a:extLst>
          </p:cNvPr>
          <p:cNvSpPr>
            <a:spLocks noGrp="1"/>
          </p:cNvSpPr>
          <p:nvPr>
            <p:ph type="ftr" sz="quarter" idx="10"/>
          </p:nvPr>
        </p:nvSpPr>
        <p:spPr/>
        <p:txBody>
          <a:bodyPr/>
          <a:lstStyle/>
          <a:p>
            <a:r>
              <a:rPr lang="en-ZA" dirty="0"/>
              <a:t>Add a footer</a:t>
            </a:r>
          </a:p>
        </p:txBody>
      </p:sp>
      <p:sp>
        <p:nvSpPr>
          <p:cNvPr id="7" name="Slide Number Placeholder 6">
            <a:extLst>
              <a:ext uri="{FF2B5EF4-FFF2-40B4-BE49-F238E27FC236}">
                <a16:creationId xmlns="" xmlns:a16="http://schemas.microsoft.com/office/drawing/2014/main" id="{FC0C6D2B-0FF5-4A5F-A062-480FFA6DA09A}"/>
              </a:ext>
            </a:extLst>
          </p:cNvPr>
          <p:cNvSpPr>
            <a:spLocks noGrp="1"/>
          </p:cNvSpPr>
          <p:nvPr>
            <p:ph type="sldNum" sz="quarter" idx="11"/>
          </p:nvPr>
        </p:nvSpPr>
        <p:spPr/>
        <p:txBody>
          <a:bodyPr/>
          <a:lstStyle/>
          <a:p>
            <a:fld id="{4B73C415-D670-4716-A5EC-CC4D52CA2BAC}" type="slidenum">
              <a:rPr lang="en-ZA" smtClean="0"/>
              <a:pPr/>
              <a:t>‹#›</a:t>
            </a:fld>
            <a:endParaRPr lang="en-ZA" dirty="0"/>
          </a:p>
        </p:txBody>
      </p:sp>
      <p:sp>
        <p:nvSpPr>
          <p:cNvPr id="2" name="Title 1">
            <a:extLst>
              <a:ext uri="{FF2B5EF4-FFF2-40B4-BE49-F238E27FC236}">
                <a16:creationId xmlns="" xmlns:a16="http://schemas.microsoft.com/office/drawing/2014/main" id="{6C38A396-E30B-644A-8E9F-E9BED5E867FB}"/>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Tree>
    <p:extLst>
      <p:ext uri="{BB962C8B-B14F-4D97-AF65-F5344CB8AC3E}">
        <p14:creationId xmlns:p14="http://schemas.microsoft.com/office/powerpoint/2010/main" val="230882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smtClean="0"/>
              <a:t>Click icon to add picture</a:t>
            </a:r>
            <a:endParaRPr lang="en-US" dirty="0"/>
          </a:p>
        </p:txBody>
      </p:sp>
      <p:sp>
        <p:nvSpPr>
          <p:cNvPr id="4" name="Title 1">
            <a:extLst>
              <a:ext uri="{FF2B5EF4-FFF2-40B4-BE49-F238E27FC236}">
                <a16:creationId xmlns=""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Picture Placeholder 52">
            <a:extLst>
              <a:ext uri="{FF2B5EF4-FFF2-40B4-BE49-F238E27FC236}">
                <a16:creationId xmlns=""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smtClean="0"/>
              <a:t>Click icon to add picture</a:t>
            </a:r>
            <a:endParaRPr lang="en-US" dirty="0"/>
          </a:p>
        </p:txBody>
      </p:sp>
      <p:sp>
        <p:nvSpPr>
          <p:cNvPr id="58" name="Text Placeholder 2">
            <a:extLst>
              <a:ext uri="{FF2B5EF4-FFF2-40B4-BE49-F238E27FC236}">
                <a16:creationId xmlns=""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smtClean="0"/>
              <a:t>Click to edit Master text styles</a:t>
            </a:r>
          </a:p>
        </p:txBody>
      </p:sp>
      <p:sp>
        <p:nvSpPr>
          <p:cNvPr id="16" name="Slide Number Placeholder 5">
            <a:extLst>
              <a:ext uri="{FF2B5EF4-FFF2-40B4-BE49-F238E27FC236}">
                <a16:creationId xmlns=""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11" name="Slide Number Placeholder 5">
            <a:extLst>
              <a:ext uri="{FF2B5EF4-FFF2-40B4-BE49-F238E27FC236}">
                <a16:creationId xmlns=""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 id="2147483669" r:id="rId17"/>
  </p:sldLayoutIdLst>
  <p:hf hdr="0" ftr="0" dt="0"/>
  <p:txStyles>
    <p:titleStyle>
      <a:lvl1pPr algn="ctr" defTabSz="914400" rtl="0" eaLnBrk="1" latinLnBrk="0" hangingPunct="1">
        <a:lnSpc>
          <a:spcPct val="10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descr="Accent block">
            <a:extLst>
              <a:ext uri="{FF2B5EF4-FFF2-40B4-BE49-F238E27FC236}">
                <a16:creationId xmlns=""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 xmlns:a16="http://schemas.microsoft.com/office/drawing/2014/main" id="{4F7706BE-EF2E-459C-8778-01DDD354C634}"/>
              </a:ext>
            </a:extLst>
          </p:cNvPr>
          <p:cNvSpPr>
            <a:spLocks noGrp="1"/>
          </p:cNvSpPr>
          <p:nvPr>
            <p:ph type="title"/>
          </p:nvPr>
        </p:nvSpPr>
        <p:spPr>
          <a:xfrm>
            <a:off x="623988" y="2107984"/>
            <a:ext cx="10787270" cy="830649"/>
          </a:xfrm>
        </p:spPr>
        <p:txBody>
          <a:bodyPr>
            <a:normAutofit fontScale="90000"/>
          </a:bodyPr>
          <a:lstStyle/>
          <a:p>
            <a:r>
              <a:rPr lang="en-US" dirty="0"/>
              <a:t>Encryption of data into an image </a:t>
            </a:r>
            <a:r>
              <a:rPr lang="en-US" dirty="0" smtClean="0"/>
              <a:t>Steganography</a:t>
            </a:r>
            <a:endParaRPr lang="en-US" dirty="0"/>
          </a:p>
        </p:txBody>
      </p:sp>
      <p:sp>
        <p:nvSpPr>
          <p:cNvPr id="7" name="Text Placeholder 6">
            <a:extLst>
              <a:ext uri="{FF2B5EF4-FFF2-40B4-BE49-F238E27FC236}">
                <a16:creationId xmlns="" xmlns:a16="http://schemas.microsoft.com/office/drawing/2014/main" id="{5D865526-EC39-4780-A2A8-274A80A5C19B}"/>
              </a:ext>
            </a:extLst>
          </p:cNvPr>
          <p:cNvSpPr>
            <a:spLocks noGrp="1"/>
          </p:cNvSpPr>
          <p:nvPr>
            <p:ph type="body" idx="1"/>
          </p:nvPr>
        </p:nvSpPr>
        <p:spPr>
          <a:xfrm>
            <a:off x="1484718" y="3844324"/>
            <a:ext cx="9427122" cy="1049893"/>
          </a:xfrm>
        </p:spPr>
        <p:txBody>
          <a:bodyPr>
            <a:noAutofit/>
          </a:bodyPr>
          <a:lstStyle/>
          <a:p>
            <a:r>
              <a:rPr lang="en-US" sz="2000" dirty="0"/>
              <a:t>Algorithms in multimedia and machine learning in the Python environment</a:t>
            </a:r>
            <a:endParaRPr lang="en-US" sz="2000" dirty="0">
              <a:solidFill>
                <a:schemeClr val="bg1"/>
              </a:solidFill>
            </a:endParaRPr>
          </a:p>
        </p:txBody>
      </p:sp>
      <p:sp>
        <p:nvSpPr>
          <p:cNvPr id="2" name="Rectangle 1"/>
          <p:cNvSpPr/>
          <p:nvPr/>
        </p:nvSpPr>
        <p:spPr>
          <a:xfrm>
            <a:off x="476250" y="5744021"/>
            <a:ext cx="1381125" cy="646331"/>
          </a:xfrm>
          <a:prstGeom prst="rect">
            <a:avLst/>
          </a:prstGeom>
        </p:spPr>
        <p:txBody>
          <a:bodyPr wrap="square">
            <a:spAutoFit/>
          </a:bodyPr>
          <a:lstStyle/>
          <a:p>
            <a:r>
              <a:rPr lang="en-US" dirty="0">
                <a:solidFill>
                  <a:schemeClr val="bg1"/>
                </a:solidFill>
              </a:rPr>
              <a:t>Ofek Gamliel</a:t>
            </a:r>
          </a:p>
          <a:p>
            <a:r>
              <a:rPr lang="en-US" dirty="0">
                <a:solidFill>
                  <a:schemeClr val="bg1"/>
                </a:solidFill>
              </a:rPr>
              <a:t>Arik Siboni</a:t>
            </a:r>
          </a:p>
        </p:txBody>
      </p:sp>
    </p:spTree>
    <p:extLst>
      <p:ext uri="{BB962C8B-B14F-4D97-AF65-F5344CB8AC3E}">
        <p14:creationId xmlns:p14="http://schemas.microsoft.com/office/powerpoint/2010/main" val="11020454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descr="Accent block">
            <a:extLst>
              <a:ext uri="{FF2B5EF4-FFF2-40B4-BE49-F238E27FC236}">
                <a16:creationId xmlns=""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tent Placeholder 8">
            <a:extLst>
              <a:ext uri="{FF2B5EF4-FFF2-40B4-BE49-F238E27FC236}">
                <a16:creationId xmlns="" xmlns:a16="http://schemas.microsoft.com/office/drawing/2014/main" id="{256319DF-036A-473B-95D3-C5F6FF849FD4}"/>
              </a:ext>
            </a:extLst>
          </p:cNvPr>
          <p:cNvSpPr>
            <a:spLocks noGrp="1"/>
          </p:cNvSpPr>
          <p:nvPr>
            <p:ph idx="1"/>
          </p:nvPr>
        </p:nvSpPr>
        <p:spPr>
          <a:xfrm>
            <a:off x="5506023" y="-185873"/>
            <a:ext cx="6043246" cy="6654176"/>
          </a:xfrm>
        </p:spPr>
        <p:txBody>
          <a:bodyPr>
            <a:normAutofit fontScale="77500" lnSpcReduction="20000"/>
          </a:bodyPr>
          <a:lstStyle/>
          <a:p>
            <a:endParaRPr lang="en-US" b="1" dirty="0">
              <a:latin typeface="Arial" panose="020B0604020202020204" pitchFamily="34" charset="0"/>
              <a:cs typeface="Arial" panose="020B0604020202020204" pitchFamily="34" charset="0"/>
            </a:endParaRPr>
          </a:p>
          <a:p>
            <a:pPr marL="0" indent="0">
              <a:buNone/>
            </a:pPr>
            <a:r>
              <a:rPr lang="en-US" b="1" dirty="0">
                <a:latin typeface="Arial" panose="020B0604020202020204" pitchFamily="34" charset="0"/>
                <a:cs typeface="Arial" panose="020B0604020202020204" pitchFamily="34" charset="0"/>
              </a:rPr>
              <a:t>What is steganography?</a:t>
            </a:r>
          </a:p>
          <a:p>
            <a:pPr marL="0" indent="0">
              <a:buNone/>
            </a:pPr>
            <a:r>
              <a:rPr lang="en-US" dirty="0">
                <a:latin typeface="Arial" panose="020B0604020202020204" pitchFamily="34" charset="0"/>
                <a:cs typeface="Arial" panose="020B0604020202020204" pitchFamily="34" charset="0"/>
              </a:rPr>
              <a:t>Steganography is the practice of concealing a file, message, image, or video within another file, message, image, or video.</a:t>
            </a:r>
          </a:p>
          <a:p>
            <a:pPr marL="0" indent="0">
              <a:buNone/>
            </a:pPr>
            <a:r>
              <a:rPr lang="en-US" b="1" dirty="0">
                <a:latin typeface="Arial" panose="020B0604020202020204" pitchFamily="34" charset="0"/>
                <a:cs typeface="Arial" panose="020B0604020202020204" pitchFamily="34" charset="0"/>
              </a:rPr>
              <a:t>What is the advantage of steganography over cryptography?</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The advantage of steganography over cryptography alone is that the intended secret message does not </a:t>
            </a:r>
            <a:r>
              <a:rPr lang="en-US" dirty="0" smtClean="0">
                <a:latin typeface="Arial" panose="020B0604020202020204" pitchFamily="34" charset="0"/>
                <a:cs typeface="Arial" panose="020B0604020202020204" pitchFamily="34" charset="0"/>
              </a:rPr>
              <a:t>attract </a:t>
            </a:r>
            <a:r>
              <a:rPr lang="en-US" dirty="0">
                <a:latin typeface="Arial" panose="020B0604020202020204" pitchFamily="34" charset="0"/>
                <a:cs typeface="Arial" panose="020B0604020202020204" pitchFamily="34" charset="0"/>
              </a:rPr>
              <a:t>attention to itself as an object of scrutiny. Plainly visible encrypted messages, no matter how unbreakable they are, arouse interest and may in themselves be incriminating in countries in which encryption is illegal.</a:t>
            </a:r>
          </a:p>
          <a:p>
            <a:pPr marL="0" indent="0">
              <a:buNone/>
            </a:pPr>
            <a:r>
              <a:rPr lang="en-US" b="1" dirty="0">
                <a:latin typeface="Arial" panose="020B0604020202020204" pitchFamily="34" charset="0"/>
                <a:cs typeface="Arial" panose="020B0604020202020204" pitchFamily="34" charset="0"/>
              </a:rPr>
              <a:t>Pixel concept and color models</a:t>
            </a:r>
          </a:p>
          <a:p>
            <a:pPr marL="0" indent="0">
              <a:buNone/>
            </a:pPr>
            <a:r>
              <a:rPr lang="en-US" dirty="0" smtClean="0">
                <a:latin typeface="Arial" panose="020B0604020202020204" pitchFamily="34" charset="0"/>
                <a:cs typeface="Arial" panose="020B0604020202020204" pitchFamily="34" charset="0"/>
              </a:rPr>
              <a:t>pixels </a:t>
            </a:r>
            <a:r>
              <a:rPr lang="en-US" dirty="0">
                <a:latin typeface="Arial" panose="020B0604020202020204" pitchFamily="34" charset="0"/>
                <a:cs typeface="Arial" panose="020B0604020202020204" pitchFamily="34" charset="0"/>
              </a:rPr>
              <a:t>are the smallest individual element of an image. So, each pixel is a sample of an original image. It means, more samples provide more accurate representations of the original. </a:t>
            </a:r>
            <a:r>
              <a:rPr lang="en-US" dirty="0" smtClean="0">
                <a:latin typeface="Arial" panose="020B0604020202020204" pitchFamily="34" charset="0"/>
                <a:cs typeface="Arial" panose="020B0604020202020204" pitchFamily="34" charset="0"/>
              </a:rPr>
              <a:t>In </a:t>
            </a:r>
            <a:r>
              <a:rPr lang="en-US" dirty="0">
                <a:latin typeface="Arial" panose="020B0604020202020204" pitchFamily="34" charset="0"/>
                <a:cs typeface="Arial" panose="020B0604020202020204" pitchFamily="34" charset="0"/>
              </a:rPr>
              <a:t>color imaging systems, a color is typically represented by three or four component intensities such as red, green, and blue, or cyan, magenta, yellow, and black.</a:t>
            </a:r>
          </a:p>
          <a:p>
            <a:pPr marL="0" indent="0">
              <a:buNone/>
            </a:pPr>
            <a:r>
              <a:rPr lang="en-US" dirty="0">
                <a:latin typeface="Arial" panose="020B0604020202020204" pitchFamily="34" charset="0"/>
                <a:cs typeface="Arial" panose="020B0604020202020204" pitchFamily="34" charset="0"/>
              </a:rPr>
              <a:t>Here, we will work with the RGB color model. As you </a:t>
            </a:r>
            <a:r>
              <a:rPr lang="en-US" dirty="0" smtClean="0">
                <a:latin typeface="Arial" panose="020B0604020202020204" pitchFamily="34" charset="0"/>
                <a:cs typeface="Arial" panose="020B0604020202020204" pitchFamily="34" charset="0"/>
              </a:rPr>
              <a:t>know, </a:t>
            </a:r>
            <a:r>
              <a:rPr lang="en-US" dirty="0">
                <a:latin typeface="Arial" panose="020B0604020202020204" pitchFamily="34" charset="0"/>
                <a:cs typeface="Arial" panose="020B0604020202020204" pitchFamily="34" charset="0"/>
              </a:rPr>
              <a:t>the RGB color model has 3 channels, red, green and blue</a:t>
            </a:r>
            <a:r>
              <a:rPr lang="en-US" dirty="0" smtClean="0">
                <a:latin typeface="Arial" panose="020B0604020202020204" pitchFamily="34" charset="0"/>
                <a:cs typeface="Arial" panose="020B0604020202020204" pitchFamily="34" charset="0"/>
              </a:rPr>
              <a:t>.</a:t>
            </a:r>
          </a:p>
          <a:p>
            <a:pPr marL="0" indent="0">
              <a:buNone/>
            </a:pPr>
            <a:r>
              <a:rPr lang="en-US" dirty="0">
                <a:latin typeface="Arial" panose="020B0604020202020204" pitchFamily="34" charset="0"/>
                <a:cs typeface="Arial" panose="020B0604020202020204" pitchFamily="34" charset="0"/>
              </a:rPr>
              <a:t>So</a:t>
            </a:r>
            <a:r>
              <a:rPr lang="en-US" dirty="0" smtClean="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each pixel from the image is composed of 3 values (red, green, blue) which are 8-bit values (the range is 0–255</a:t>
            </a:r>
            <a:r>
              <a:rPr lang="en-US" dirty="0" smtClean="0">
                <a:latin typeface="Arial" panose="020B0604020202020204" pitchFamily="34" charset="0"/>
                <a:cs typeface="Arial" panose="020B0604020202020204" pitchFamily="34" charset="0"/>
              </a:rPr>
              <a:t>).</a:t>
            </a:r>
          </a:p>
          <a:p>
            <a:pPr marL="0" indent="0">
              <a:buNone/>
            </a:pPr>
            <a:endParaRPr lang="en-US" dirty="0">
              <a:latin typeface="Arial" panose="020B0604020202020204" pitchFamily="34" charset="0"/>
              <a:cs typeface="Arial" panose="020B0604020202020204" pitchFamily="34" charset="0"/>
            </a:endParaRPr>
          </a:p>
        </p:txBody>
      </p:sp>
      <p:sp>
        <p:nvSpPr>
          <p:cNvPr id="71" name="Slide Number Placeholder 70">
            <a:extLst>
              <a:ext uri="{FF2B5EF4-FFF2-40B4-BE49-F238E27FC236}">
                <a16:creationId xmlns=""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2</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6340" y="5195354"/>
            <a:ext cx="3551145" cy="1272949"/>
          </a:xfrm>
          <a:prstGeom prst="rect">
            <a:avLst/>
          </a:prstGeom>
        </p:spPr>
      </p:pic>
    </p:spTree>
    <p:extLst>
      <p:ext uri="{BB962C8B-B14F-4D97-AF65-F5344CB8AC3E}">
        <p14:creationId xmlns:p14="http://schemas.microsoft.com/office/powerpoint/2010/main" val="13253735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1" y="-19878"/>
            <a:ext cx="4336870" cy="6866810"/>
          </a:xfrm>
        </p:spPr>
      </p:pic>
      <p:sp>
        <p:nvSpPr>
          <p:cNvPr id="44" name="Freeform: Shape 43" descr="Accent block">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0" y="-19878"/>
            <a:ext cx="4336870"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3</a:t>
            </a:fld>
            <a:endParaRPr lang="en-US" dirty="0"/>
          </a:p>
        </p:txBody>
      </p:sp>
      <p:sp>
        <p:nvSpPr>
          <p:cNvPr id="11" name="Content Placeholder 8">
            <a:extLst>
              <a:ext uri="{FF2B5EF4-FFF2-40B4-BE49-F238E27FC236}">
                <a16:creationId xmlns="" xmlns:a16="http://schemas.microsoft.com/office/drawing/2014/main" id="{256319DF-036A-473B-95D3-C5F6FF849FD4}"/>
              </a:ext>
            </a:extLst>
          </p:cNvPr>
          <p:cNvSpPr txBox="1">
            <a:spLocks/>
          </p:cNvSpPr>
          <p:nvPr/>
        </p:nvSpPr>
        <p:spPr>
          <a:xfrm>
            <a:off x="4654531" y="0"/>
            <a:ext cx="6043246" cy="6654176"/>
          </a:xfrm>
          <a:prstGeom prst="rect">
            <a:avLst/>
          </a:prstGeom>
        </p:spPr>
        <p:txBody>
          <a:bodyPr vert="horz" lIns="0" tIns="45720" rIns="0" bIns="45720" rtlCol="0">
            <a:normAutofit/>
          </a:bodyPr>
          <a:lstStyle>
            <a:lvl1pPr marL="228600" indent="-228600" algn="l" defTabSz="914400" rtl="0" eaLnBrk="1" latinLnBrk="0" hangingPunct="1">
              <a:lnSpc>
                <a:spcPct val="150000"/>
              </a:lnSpc>
              <a:spcBef>
                <a:spcPts val="5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t>As we can see in the image above, for each pixel we have three values, which can be represented in binary code (the computer language</a:t>
            </a:r>
            <a:r>
              <a:rPr lang="en-US" sz="1200" dirty="0" smtClean="0"/>
              <a:t>).</a:t>
            </a:r>
          </a:p>
          <a:p>
            <a:pPr marL="0" indent="0">
              <a:buNone/>
            </a:pPr>
            <a:r>
              <a:rPr lang="en-US" sz="1200" dirty="0"/>
              <a:t>When working with binary codes, we have more significant bits and less significant bits, as you can see in the image below</a:t>
            </a:r>
            <a:r>
              <a:rPr lang="en-US" sz="1200" dirty="0" smtClean="0"/>
              <a:t>.</a:t>
            </a:r>
          </a:p>
          <a:p>
            <a:pPr marL="0" indent="0">
              <a:buNone/>
            </a:pPr>
            <a:r>
              <a:rPr lang="en-US" sz="1200" b="1" dirty="0" smtClean="0"/>
              <a:t>Encoding using LSB method</a:t>
            </a:r>
          </a:p>
          <a:p>
            <a:pPr marL="0" indent="0">
              <a:buNone/>
            </a:pPr>
            <a:r>
              <a:rPr lang="en-US" sz="1200" dirty="0" smtClean="0"/>
              <a:t>The</a:t>
            </a:r>
            <a:r>
              <a:rPr lang="en-US" sz="1200" dirty="0"/>
              <a:t> </a:t>
            </a:r>
            <a:r>
              <a:rPr lang="en-US" sz="1200" b="1" dirty="0"/>
              <a:t>leftmost</a:t>
            </a:r>
            <a:r>
              <a:rPr lang="en-US" sz="1200" dirty="0"/>
              <a:t> bit is the </a:t>
            </a:r>
            <a:r>
              <a:rPr lang="en-US" sz="1200" b="1" dirty="0"/>
              <a:t>most significant bit</a:t>
            </a:r>
            <a:r>
              <a:rPr lang="en-US" sz="1200" dirty="0"/>
              <a:t>. If we change the leftmost bit it will have a large impact on the final value. For example, if we change the leftmost bit from </a:t>
            </a:r>
            <a:r>
              <a:rPr lang="en-US" sz="1200" b="1" dirty="0"/>
              <a:t>1</a:t>
            </a:r>
            <a:r>
              <a:rPr lang="en-US" sz="1200" dirty="0"/>
              <a:t> to </a:t>
            </a:r>
            <a:r>
              <a:rPr lang="en-US" sz="1200" b="1" dirty="0"/>
              <a:t>0</a:t>
            </a:r>
            <a:r>
              <a:rPr lang="en-US" sz="1200" dirty="0"/>
              <a:t> (</a:t>
            </a:r>
            <a:r>
              <a:rPr lang="en-US" sz="1200" b="1" dirty="0"/>
              <a:t>11111111</a:t>
            </a:r>
            <a:r>
              <a:rPr lang="en-US" sz="1200" dirty="0"/>
              <a:t> to </a:t>
            </a:r>
            <a:r>
              <a:rPr lang="en-US" sz="1200" b="1" dirty="0"/>
              <a:t>01111111</a:t>
            </a:r>
            <a:r>
              <a:rPr lang="en-US" sz="1200" dirty="0"/>
              <a:t>) it will change the decimal value from </a:t>
            </a:r>
            <a:r>
              <a:rPr lang="en-US" sz="1200" b="1" dirty="0"/>
              <a:t>255</a:t>
            </a:r>
            <a:r>
              <a:rPr lang="en-US" sz="1200" dirty="0"/>
              <a:t> to </a:t>
            </a:r>
            <a:r>
              <a:rPr lang="en-US" sz="1200" b="1" dirty="0"/>
              <a:t>127</a:t>
            </a:r>
            <a:r>
              <a:rPr lang="en-US" sz="1200" dirty="0"/>
              <a:t>.</a:t>
            </a:r>
          </a:p>
          <a:p>
            <a:pPr marL="0" indent="0">
              <a:buNone/>
            </a:pPr>
            <a:r>
              <a:rPr lang="en-US" sz="1200" dirty="0"/>
              <a:t>On the other hand, the </a:t>
            </a:r>
            <a:r>
              <a:rPr lang="en-US" sz="1200" b="1" dirty="0"/>
              <a:t>rightmost</a:t>
            </a:r>
            <a:r>
              <a:rPr lang="en-US" sz="1200" dirty="0"/>
              <a:t> bit is the </a:t>
            </a:r>
            <a:r>
              <a:rPr lang="en-US" sz="1200" b="1" dirty="0"/>
              <a:t>less significant bit</a:t>
            </a:r>
            <a:r>
              <a:rPr lang="en-US" sz="1200" dirty="0"/>
              <a:t>. If we change the rightmost bit it will have less impact on the final value. For example, if we change the leftmost bit from </a:t>
            </a:r>
            <a:r>
              <a:rPr lang="en-US" sz="1200" b="1" dirty="0"/>
              <a:t>1</a:t>
            </a:r>
            <a:r>
              <a:rPr lang="en-US" sz="1200" dirty="0"/>
              <a:t> to </a:t>
            </a:r>
            <a:r>
              <a:rPr lang="en-US" sz="1200" b="1" dirty="0"/>
              <a:t>0</a:t>
            </a:r>
            <a:r>
              <a:rPr lang="en-US" sz="1200" dirty="0"/>
              <a:t> (</a:t>
            </a:r>
            <a:r>
              <a:rPr lang="en-US" sz="1200" b="1" dirty="0"/>
              <a:t>11111111</a:t>
            </a:r>
            <a:r>
              <a:rPr lang="en-US" sz="1200" dirty="0"/>
              <a:t> to </a:t>
            </a:r>
            <a:r>
              <a:rPr lang="en-US" sz="1200" b="1" dirty="0"/>
              <a:t>11111110</a:t>
            </a:r>
            <a:r>
              <a:rPr lang="en-US" sz="1200" dirty="0"/>
              <a:t>) it will change the decimal value from </a:t>
            </a:r>
            <a:r>
              <a:rPr lang="en-US" sz="1200" b="1" dirty="0"/>
              <a:t>255</a:t>
            </a:r>
            <a:r>
              <a:rPr lang="en-US" sz="1200" dirty="0"/>
              <a:t> to </a:t>
            </a:r>
            <a:r>
              <a:rPr lang="en-US" sz="1200" b="1" dirty="0"/>
              <a:t>254</a:t>
            </a:r>
            <a:r>
              <a:rPr lang="en-US" sz="1200" dirty="0"/>
              <a:t>. Note that the rightmost bit will change only 1 in a range of 256 (it represents less than 1%).</a:t>
            </a:r>
          </a:p>
          <a:p>
            <a:pPr marL="0" indent="0">
              <a:buNone/>
            </a:pPr>
            <a:r>
              <a:rPr lang="en-US" sz="1200" dirty="0"/>
              <a:t> So, if we change the rightmost bits it will have a small visual impact on the final image. This is the steganography key to hide an image inside another. Change the less significant bits from an image and include the most significant bits from the other image.</a:t>
            </a:r>
          </a:p>
          <a:p>
            <a:pPr marL="0" indent="0">
              <a:buNone/>
            </a:pPr>
            <a:r>
              <a:rPr lang="en-US" sz="1200" dirty="0"/>
              <a:t/>
            </a:r>
            <a:br>
              <a:rPr lang="en-US" sz="1200" dirty="0"/>
            </a:br>
            <a:endParaRPr lang="en-US" sz="1200" dirty="0" smtClean="0"/>
          </a:p>
          <a:p>
            <a:pPr marL="0" indent="0">
              <a:buNone/>
            </a:pPr>
            <a:endParaRPr lang="en-US" dirty="0">
              <a:latin typeface="Arial" panose="020B0604020202020204" pitchFamily="34" charset="0"/>
              <a:cs typeface="Arial" panose="020B0604020202020204" pitchFamily="34" charset="0"/>
            </a:endParaRPr>
          </a:p>
        </p:txBody>
      </p:sp>
      <p:pic>
        <p:nvPicPr>
          <p:cNvPr id="15" name="Picture 14"/>
          <p:cNvPicPr>
            <a:picLocks noChangeAspect="1"/>
          </p:cNvPicPr>
          <p:nvPr/>
        </p:nvPicPr>
        <p:blipFill>
          <a:blip r:embed="rId4"/>
          <a:stretch>
            <a:fillRect/>
          </a:stretch>
        </p:blipFill>
        <p:spPr>
          <a:xfrm>
            <a:off x="4654530" y="4573003"/>
            <a:ext cx="5246902" cy="2081173"/>
          </a:xfrm>
          <a:prstGeom prst="rect">
            <a:avLst/>
          </a:prstGeom>
        </p:spPr>
      </p:pic>
      <p:cxnSp>
        <p:nvCxnSpPr>
          <p:cNvPr id="17" name="Straight Arrow Connector 16"/>
          <p:cNvCxnSpPr/>
          <p:nvPr/>
        </p:nvCxnSpPr>
        <p:spPr>
          <a:xfrm flipV="1">
            <a:off x="10058400" y="5085806"/>
            <a:ext cx="391886" cy="2002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V="1">
            <a:off x="10040983" y="5399314"/>
            <a:ext cx="470263" cy="5050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10511246" y="4639772"/>
            <a:ext cx="1662836" cy="646331"/>
          </a:xfrm>
          <a:prstGeom prst="rect">
            <a:avLst/>
          </a:prstGeom>
        </p:spPr>
        <p:txBody>
          <a:bodyPr wrap="square">
            <a:spAutoFit/>
          </a:bodyPr>
          <a:lstStyle/>
          <a:p>
            <a:r>
              <a:rPr lang="en-US" dirty="0"/>
              <a:t>The difference is negligible</a:t>
            </a:r>
          </a:p>
        </p:txBody>
      </p:sp>
    </p:spTree>
    <p:extLst>
      <p:ext uri="{BB962C8B-B14F-4D97-AF65-F5344CB8AC3E}">
        <p14:creationId xmlns:p14="http://schemas.microsoft.com/office/powerpoint/2010/main" val="27203617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1" y="0"/>
            <a:ext cx="3013544" cy="6858000"/>
          </a:xfrm>
        </p:spPr>
      </p:pic>
      <p:sp>
        <p:nvSpPr>
          <p:cNvPr id="14" name="Rectangle 13" descr="Accent block">
            <a:extLst>
              <a:ext uri="{FF2B5EF4-FFF2-40B4-BE49-F238E27FC236}">
                <a16:creationId xmlns=""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3013544"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94" name="Slide Number Placeholder 2093">
            <a:extLst>
              <a:ext uri="{FF2B5EF4-FFF2-40B4-BE49-F238E27FC236}">
                <a16:creationId xmlns=""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4</a:t>
            </a:fld>
            <a:endParaRPr lang="en-US" dirty="0"/>
          </a:p>
        </p:txBody>
      </p:sp>
      <p:sp>
        <p:nvSpPr>
          <p:cNvPr id="3" name="TextBox 2"/>
          <p:cNvSpPr txBox="1"/>
          <p:nvPr/>
        </p:nvSpPr>
        <p:spPr>
          <a:xfrm>
            <a:off x="6365855" y="366925"/>
            <a:ext cx="5067058" cy="830997"/>
          </a:xfrm>
          <a:prstGeom prst="rect">
            <a:avLst/>
          </a:prstGeom>
          <a:noFill/>
        </p:spPr>
        <p:txBody>
          <a:bodyPr wrap="square" rtlCol="0">
            <a:spAutoFit/>
          </a:bodyPr>
          <a:lstStyle/>
          <a:p>
            <a:r>
              <a:rPr lang="en-US" sz="1200" dirty="0" smtClean="0"/>
              <a:t>Our implementation for steganography will be placed on the red channel.</a:t>
            </a:r>
            <a:br>
              <a:rPr lang="en-US" sz="1200" dirty="0" smtClean="0"/>
            </a:br>
            <a:r>
              <a:rPr lang="en-US" sz="1200" dirty="0" smtClean="0"/>
              <a:t>Meaning that we will change only the LSB of every pixel on the red channel to one or zero based on our image with text (every place where there is a text area will be equal to 1 )</a:t>
            </a:r>
            <a:endParaRPr lang="en-US" sz="1200" dirty="0"/>
          </a:p>
        </p:txBody>
      </p:sp>
      <p:sp>
        <p:nvSpPr>
          <p:cNvPr id="6" name="TextBox 5"/>
          <p:cNvSpPr txBox="1"/>
          <p:nvPr/>
        </p:nvSpPr>
        <p:spPr>
          <a:xfrm>
            <a:off x="6365855" y="1616605"/>
            <a:ext cx="5067058" cy="1754326"/>
          </a:xfrm>
          <a:prstGeom prst="rect">
            <a:avLst/>
          </a:prstGeom>
          <a:noFill/>
        </p:spPr>
        <p:txBody>
          <a:bodyPr wrap="square" rtlCol="0">
            <a:spAutoFit/>
          </a:bodyPr>
          <a:lstStyle/>
          <a:p>
            <a:r>
              <a:rPr lang="en-US" sz="1200" b="1" u="sng" dirty="0" smtClean="0"/>
              <a:t>But not everything is perfect…</a:t>
            </a:r>
          </a:p>
          <a:p>
            <a:endParaRPr lang="en-US" sz="1200" dirty="0" smtClean="0"/>
          </a:p>
          <a:p>
            <a:r>
              <a:rPr lang="en-US" sz="1200" dirty="0"/>
              <a:t>Although the change is not visible, if someone wants to check whether the picture is coded, he can do it in a variety of ways if he has two pictures, the original and the encoded. </a:t>
            </a:r>
            <a:r>
              <a:rPr lang="en-US" sz="1200" dirty="0" smtClean="0"/>
              <a:t>He can </a:t>
            </a:r>
            <a:r>
              <a:rPr lang="en-US" sz="1200" dirty="0"/>
              <a:t>compare all the channels and compare the channel values in the original image and the encoded image and understand if there are differences. In addition, there are many image comparison programs (for example, Beyond Compare) that will display the different pixels between the original image and the encrypted image</a:t>
            </a:r>
          </a:p>
        </p:txBody>
      </p:sp>
      <p:pic>
        <p:nvPicPr>
          <p:cNvPr id="2" name="Picture 1"/>
          <p:cNvPicPr>
            <a:picLocks noChangeAspect="1"/>
          </p:cNvPicPr>
          <p:nvPr/>
        </p:nvPicPr>
        <p:blipFill>
          <a:blip r:embed="rId3"/>
          <a:stretch>
            <a:fillRect/>
          </a:stretch>
        </p:blipFill>
        <p:spPr>
          <a:xfrm>
            <a:off x="3390568" y="3370931"/>
            <a:ext cx="8380675" cy="3354888"/>
          </a:xfrm>
          <a:prstGeom prst="rect">
            <a:avLst/>
          </a:prstGeom>
        </p:spPr>
      </p:pic>
    </p:spTree>
    <p:extLst>
      <p:ext uri="{BB962C8B-B14F-4D97-AF65-F5344CB8AC3E}">
        <p14:creationId xmlns:p14="http://schemas.microsoft.com/office/powerpoint/2010/main" val="35785031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85534194-745D-4888-BF16-6C09F65EA484}"/>
              </a:ext>
            </a:extLst>
          </p:cNvPr>
          <p:cNvSpPr>
            <a:spLocks noGrp="1"/>
          </p:cNvSpPr>
          <p:nvPr>
            <p:ph type="title"/>
          </p:nvPr>
        </p:nvSpPr>
        <p:spPr/>
        <p:txBody>
          <a:bodyPr anchor="ctr"/>
          <a:lstStyle/>
          <a:p>
            <a:r>
              <a:rPr lang="en-US" dirty="0"/>
              <a:t>Algorithm</a:t>
            </a:r>
          </a:p>
        </p:txBody>
      </p:sp>
      <p:sp>
        <p:nvSpPr>
          <p:cNvPr id="5" name="Content Placeholder 4">
            <a:extLst>
              <a:ext uri="{FF2B5EF4-FFF2-40B4-BE49-F238E27FC236}">
                <a16:creationId xmlns="" xmlns:a16="http://schemas.microsoft.com/office/drawing/2014/main" id="{56D0F54D-A602-4D35-8BE1-6B9BE8078989}"/>
              </a:ext>
            </a:extLst>
          </p:cNvPr>
          <p:cNvSpPr>
            <a:spLocks noGrp="1"/>
          </p:cNvSpPr>
          <p:nvPr>
            <p:ph sz="half" idx="2"/>
          </p:nvPr>
        </p:nvSpPr>
        <p:spPr>
          <a:xfrm>
            <a:off x="6361930" y="1318114"/>
            <a:ext cx="5539807" cy="5515313"/>
          </a:xfrm>
        </p:spPr>
        <p:txBody>
          <a:bodyPr>
            <a:normAutofit/>
          </a:bodyPr>
          <a:lstStyle/>
          <a:p>
            <a:pPr marL="0" indent="0">
              <a:lnSpc>
                <a:spcPct val="100000"/>
              </a:lnSpc>
              <a:buNone/>
            </a:pPr>
            <a:r>
              <a:rPr lang="en-US" sz="1300" u="sng" dirty="0"/>
              <a:t/>
            </a:r>
            <a:br>
              <a:rPr lang="en-US" sz="1300" u="sng" dirty="0"/>
            </a:br>
            <a:r>
              <a:rPr lang="en-US" sz="1300" u="sng" dirty="0" err="1"/>
              <a:t>BinUpdate</a:t>
            </a:r>
            <a:r>
              <a:rPr lang="en-US" sz="1300" u="sng" dirty="0"/>
              <a:t> – </a:t>
            </a:r>
          </a:p>
          <a:p>
            <a:pPr marL="0" indent="0">
              <a:lnSpc>
                <a:spcPct val="100000"/>
              </a:lnSpc>
              <a:buNone/>
            </a:pPr>
            <a:r>
              <a:rPr lang="en-US" sz="1300" dirty="0"/>
              <a:t>responsible for updating red channel pixels by changing the LSB of the source image to 1 or 0 </a:t>
            </a:r>
            <a:r>
              <a:rPr lang="en-US" sz="1300" dirty="0" smtClean="0"/>
              <a:t> if </a:t>
            </a:r>
            <a:r>
              <a:rPr lang="en-US" sz="1300" dirty="0"/>
              <a:t>text was </a:t>
            </a:r>
            <a:r>
              <a:rPr lang="en-US" sz="1300" dirty="0" smtClean="0"/>
              <a:t>spotted (white pixel) by the return value of </a:t>
            </a:r>
            <a:r>
              <a:rPr lang="en-US" sz="1300" dirty="0" err="1" smtClean="0"/>
              <a:t>writeText</a:t>
            </a:r>
            <a:r>
              <a:rPr lang="en-US" sz="1300" dirty="0" smtClean="0"/>
              <a:t> function.</a:t>
            </a:r>
            <a:endParaRPr lang="en-US" sz="1300" dirty="0"/>
          </a:p>
          <a:p>
            <a:pPr marL="0" indent="0">
              <a:lnSpc>
                <a:spcPct val="100000"/>
              </a:lnSpc>
              <a:buNone/>
            </a:pPr>
            <a:r>
              <a:rPr lang="en-US" sz="1300" u="sng" dirty="0" smtClean="0"/>
              <a:t>Encode image - </a:t>
            </a:r>
            <a:r>
              <a:rPr lang="en-US" sz="1300" dirty="0" smtClean="0"/>
              <a:t/>
            </a:r>
            <a:br>
              <a:rPr lang="en-US" sz="1300" dirty="0" smtClean="0"/>
            </a:br>
            <a:r>
              <a:rPr lang="en-US" sz="1300" dirty="0" smtClean="0"/>
              <a:t>We will iterate throw each </a:t>
            </a:r>
            <a:r>
              <a:rPr lang="en-US" sz="1300" dirty="0"/>
              <a:t>pixel </a:t>
            </a:r>
            <a:r>
              <a:rPr lang="en-US" sz="1300" dirty="0" smtClean="0"/>
              <a:t>simultaneously</a:t>
            </a:r>
            <a:r>
              <a:rPr lang="he-IL" sz="1300" dirty="0" smtClean="0"/>
              <a:t> </a:t>
            </a:r>
            <a:r>
              <a:rPr lang="en-US" sz="1300" dirty="0" smtClean="0"/>
              <a:t>on the image we received from write_text and the red </a:t>
            </a:r>
            <a:r>
              <a:rPr lang="en-US" sz="1300" dirty="0"/>
              <a:t>channel </a:t>
            </a:r>
            <a:r>
              <a:rPr lang="en-US" sz="1300" dirty="0" smtClean="0"/>
              <a:t>of the image selected for encoding. If we reach a pixel painted in white (255,255,255) in the picture where the text is written, we </a:t>
            </a:r>
            <a:r>
              <a:rPr lang="en-US" sz="1300" dirty="0"/>
              <a:t>will change the LSB bit in the red channel of the selected </a:t>
            </a:r>
            <a:r>
              <a:rPr lang="en-US" sz="1300" dirty="0" smtClean="0"/>
              <a:t>image </a:t>
            </a:r>
            <a:r>
              <a:rPr lang="en-US" sz="1300" dirty="0"/>
              <a:t>to 1. Otherwise, we will change the same bit to 0</a:t>
            </a:r>
            <a:r>
              <a:rPr lang="en-US" sz="1300" u="sng" dirty="0" smtClean="0"/>
              <a:t/>
            </a:r>
            <a:br>
              <a:rPr lang="en-US" sz="1300" u="sng" dirty="0" smtClean="0"/>
            </a:br>
            <a:r>
              <a:rPr lang="en-US" sz="1300" u="sng" dirty="0" smtClean="0"/>
              <a:t/>
            </a:r>
            <a:br>
              <a:rPr lang="en-US" sz="1300" u="sng" dirty="0" smtClean="0"/>
            </a:br>
            <a:r>
              <a:rPr lang="en-US" sz="1300" u="sng" dirty="0" smtClean="0"/>
              <a:t>Image decoding–</a:t>
            </a:r>
          </a:p>
          <a:p>
            <a:pPr marL="0" indent="0">
              <a:lnSpc>
                <a:spcPct val="100000"/>
              </a:lnSpc>
              <a:buNone/>
            </a:pPr>
            <a:r>
              <a:rPr lang="en-US" sz="1300" dirty="0"/>
              <a:t>We will start by creating blank black </a:t>
            </a:r>
            <a:r>
              <a:rPr lang="en-US" sz="1300" dirty="0" smtClean="0"/>
              <a:t>image, Iterate through </a:t>
            </a:r>
            <a:r>
              <a:rPr lang="en-US" sz="1300" dirty="0"/>
              <a:t>every pixel of the </a:t>
            </a:r>
            <a:r>
              <a:rPr lang="en-US" sz="1300" dirty="0" smtClean="0"/>
              <a:t>encoded image red </a:t>
            </a:r>
            <a:r>
              <a:rPr lang="en-US" sz="1300" dirty="0"/>
              <a:t>channel </a:t>
            </a:r>
            <a:r>
              <a:rPr lang="en-US" sz="1300" dirty="0" smtClean="0"/>
              <a:t>and checks if the LSB is equal to 1 or 0 . If its equal to 1 – there is a hidden text on this pixel so will convert the same pixel in our blank image to (255,255,255) – white </a:t>
            </a:r>
            <a:r>
              <a:rPr lang="en-US" sz="1300" dirty="0"/>
              <a:t>. Otherwise, the pixel will remain in the same </a:t>
            </a:r>
            <a:r>
              <a:rPr lang="en-US" sz="1300" dirty="0" smtClean="0"/>
              <a:t>state, </a:t>
            </a:r>
            <a:r>
              <a:rPr lang="en-US" sz="1300" dirty="0"/>
              <a:t>black (0.0,0,) </a:t>
            </a:r>
            <a:endParaRPr lang="he-IL" sz="1300" dirty="0" smtClean="0"/>
          </a:p>
          <a:p>
            <a:pPr marL="0" indent="0">
              <a:lnSpc>
                <a:spcPct val="100000"/>
              </a:lnSpc>
              <a:buNone/>
            </a:pPr>
            <a:r>
              <a:rPr lang="en-US" sz="1300" u="sng" dirty="0" err="1" smtClean="0"/>
              <a:t>ListFiles</a:t>
            </a:r>
            <a:r>
              <a:rPr lang="en-US" sz="1300" dirty="0" smtClean="0"/>
              <a:t> </a:t>
            </a:r>
            <a:r>
              <a:rPr lang="en-US" sz="1300" dirty="0"/>
              <a:t>– </a:t>
            </a:r>
            <a:endParaRPr lang="en-US" sz="1300" dirty="0" smtClean="0"/>
          </a:p>
          <a:p>
            <a:pPr marL="0" indent="0">
              <a:lnSpc>
                <a:spcPct val="100000"/>
              </a:lnSpc>
              <a:buNone/>
            </a:pPr>
            <a:r>
              <a:rPr lang="en-US" sz="1300" dirty="0" smtClean="0"/>
              <a:t>responsible </a:t>
            </a:r>
            <a:r>
              <a:rPr lang="en-US" sz="1300" dirty="0"/>
              <a:t>for representing list of </a:t>
            </a:r>
            <a:r>
              <a:rPr lang="en-US" sz="1300" dirty="0" smtClean="0"/>
              <a:t>images </a:t>
            </a:r>
            <a:r>
              <a:rPr lang="en-US" sz="1300" dirty="0"/>
              <a:t>based on user selection for decoding or </a:t>
            </a:r>
            <a:r>
              <a:rPr lang="en-US" sz="1300" dirty="0" smtClean="0"/>
              <a:t>encoding.</a:t>
            </a:r>
            <a:endParaRPr lang="en-US" sz="1300" dirty="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p:txBody>
      </p:sp>
      <p:sp>
        <p:nvSpPr>
          <p:cNvPr id="7" name="Content Placeholder 6">
            <a:extLst>
              <a:ext uri="{FF2B5EF4-FFF2-40B4-BE49-F238E27FC236}">
                <a16:creationId xmlns="" xmlns:a16="http://schemas.microsoft.com/office/drawing/2014/main" id="{EFFBC808-1837-4C36-BFF0-135B8C1042A2}"/>
              </a:ext>
            </a:extLst>
          </p:cNvPr>
          <p:cNvSpPr>
            <a:spLocks noGrp="1"/>
          </p:cNvSpPr>
          <p:nvPr>
            <p:ph sz="quarter" idx="4"/>
          </p:nvPr>
        </p:nvSpPr>
        <p:spPr>
          <a:xfrm>
            <a:off x="187660" y="1318115"/>
            <a:ext cx="5581737" cy="5515312"/>
          </a:xfrm>
        </p:spPr>
        <p:txBody>
          <a:bodyPr>
            <a:noAutofit/>
          </a:bodyPr>
          <a:lstStyle/>
          <a:p>
            <a:pPr marL="0" indent="0">
              <a:buNone/>
            </a:pPr>
            <a:r>
              <a:rPr lang="en-US" sz="1300" u="sng" dirty="0" smtClean="0"/>
              <a:t>Summary : </a:t>
            </a:r>
            <a:r>
              <a:rPr lang="en-US" sz="1300" dirty="0"/>
              <a:t/>
            </a:r>
            <a:br>
              <a:rPr lang="en-US" sz="1300" dirty="0"/>
            </a:br>
            <a:r>
              <a:rPr lang="en-US" sz="1300" dirty="0"/>
              <a:t>The algorithm receives a user choice that tells ,</a:t>
            </a:r>
            <a:r>
              <a:rPr lang="en-US" sz="1300" dirty="0" smtClean="0"/>
              <a:t>whether </a:t>
            </a:r>
            <a:r>
              <a:rPr lang="en-US" sz="1300" dirty="0"/>
              <a:t>to decode or </a:t>
            </a:r>
            <a:r>
              <a:rPr lang="en-US" sz="1300" dirty="0" smtClean="0"/>
              <a:t>encode an image.</a:t>
            </a:r>
            <a:r>
              <a:rPr lang="en-US" sz="1300" dirty="0"/>
              <a:t/>
            </a:r>
            <a:br>
              <a:rPr lang="en-US" sz="1300" dirty="0"/>
            </a:br>
            <a:r>
              <a:rPr lang="en-US" sz="1300" dirty="0"/>
              <a:t>If he chooses to encode we will create an image with the desired text and embed it </a:t>
            </a:r>
            <a:r>
              <a:rPr lang="en-US" sz="1300" dirty="0" smtClean="0"/>
              <a:t>into image chosen by the user.</a:t>
            </a:r>
            <a:r>
              <a:rPr lang="en-US" sz="1300" dirty="0"/>
              <a:t/>
            </a:r>
            <a:br>
              <a:rPr lang="en-US" sz="1300" dirty="0"/>
            </a:br>
            <a:r>
              <a:rPr lang="en-US" sz="1300" dirty="0"/>
              <a:t>Otherwise, if the user chooses to decode, the user will choose a picture in which the secret is embedded and the algorithm will display a decoded picture where the secret is </a:t>
            </a:r>
            <a:r>
              <a:rPr lang="en-US" sz="1300" dirty="0" smtClean="0"/>
              <a:t>written.</a:t>
            </a:r>
            <a:br>
              <a:rPr lang="en-US" sz="1300" dirty="0" smtClean="0"/>
            </a:br>
            <a:r>
              <a:rPr lang="en-US" sz="1300" dirty="0" smtClean="0"/>
              <a:t/>
            </a:r>
            <a:br>
              <a:rPr lang="en-US" sz="1300" dirty="0" smtClean="0"/>
            </a:br>
            <a:r>
              <a:rPr lang="en-US" sz="1300" b="1" dirty="0" smtClean="0"/>
              <a:t>Algorithm functions</a:t>
            </a:r>
            <a:br>
              <a:rPr lang="en-US" sz="1300" b="1" dirty="0" smtClean="0"/>
            </a:br>
            <a:r>
              <a:rPr lang="en-US" sz="1300" u="sng" dirty="0" smtClean="0"/>
              <a:t>Image encoding –</a:t>
            </a:r>
            <a:endParaRPr lang="he-IL" sz="1300" u="sng" dirty="0" smtClean="0"/>
          </a:p>
          <a:p>
            <a:pPr marL="0" indent="0">
              <a:lnSpc>
                <a:spcPct val="100000"/>
              </a:lnSpc>
              <a:buNone/>
            </a:pPr>
            <a:r>
              <a:rPr lang="en-US" sz="1300" dirty="0" smtClean="0"/>
              <a:t> Encoding will be done on the red channel using LSB method.</a:t>
            </a:r>
          </a:p>
          <a:p>
            <a:pPr marL="0" indent="0">
              <a:lnSpc>
                <a:spcPct val="100000"/>
              </a:lnSpc>
              <a:buNone/>
            </a:pPr>
            <a:r>
              <a:rPr lang="en-US" sz="1300" dirty="0" smtClean="0"/>
              <a:t>Encoding involves 3 functions : </a:t>
            </a:r>
          </a:p>
          <a:p>
            <a:pPr marL="0" indent="0">
              <a:lnSpc>
                <a:spcPct val="100000"/>
              </a:lnSpc>
              <a:buNone/>
            </a:pPr>
            <a:r>
              <a:rPr lang="en-US" sz="1300" u="sng" dirty="0" err="1"/>
              <a:t>WriteText</a:t>
            </a:r>
            <a:r>
              <a:rPr lang="en-US" sz="1300" u="sng" dirty="0"/>
              <a:t> – </a:t>
            </a:r>
            <a:endParaRPr lang="en-US" sz="1300" u="sng" dirty="0" smtClean="0"/>
          </a:p>
          <a:p>
            <a:pPr marL="0" indent="0">
              <a:lnSpc>
                <a:spcPct val="100000"/>
              </a:lnSpc>
              <a:buNone/>
            </a:pPr>
            <a:r>
              <a:rPr lang="en-US" sz="1300" dirty="0" smtClean="0"/>
              <a:t>creates </a:t>
            </a:r>
            <a:r>
              <a:rPr lang="en-US" sz="1300" dirty="0"/>
              <a:t>a new black image with size based on image selected for encoding, write a secret message in white, then converting the image into </a:t>
            </a:r>
            <a:r>
              <a:rPr lang="en-US" sz="1300" dirty="0" smtClean="0"/>
              <a:t>“B&amp;W” </a:t>
            </a:r>
            <a:br>
              <a:rPr lang="en-US" sz="1300" dirty="0" smtClean="0"/>
            </a:br>
            <a:r>
              <a:rPr lang="en-US" sz="1300" dirty="0" smtClean="0"/>
              <a:t>( 8 bit,(255,255,255)will present white and (0,0,0) will represent black ) </a:t>
            </a:r>
            <a:r>
              <a:rPr lang="en-US" sz="1300" dirty="0"/>
              <a:t>so in encoding part we can distinguish between the text part in the image to the rest of the black image</a:t>
            </a:r>
          </a:p>
          <a:p>
            <a:pPr marL="0" indent="0">
              <a:lnSpc>
                <a:spcPct val="100000"/>
              </a:lnSpc>
              <a:buNone/>
            </a:pPr>
            <a:endParaRPr lang="en-US" sz="1300" dirty="0"/>
          </a:p>
          <a:p>
            <a:pPr marL="0" indent="0">
              <a:lnSpc>
                <a:spcPct val="100000"/>
              </a:lnSpc>
              <a:buNone/>
            </a:pPr>
            <a:endParaRPr lang="en-US" sz="1300" dirty="0"/>
          </a:p>
          <a:p>
            <a:pPr marL="0" indent="0">
              <a:lnSpc>
                <a:spcPct val="100000"/>
              </a:lnSpc>
              <a:buNone/>
            </a:pPr>
            <a:endParaRPr lang="en-US" sz="1300" dirty="0"/>
          </a:p>
          <a:p>
            <a:pPr marL="0" indent="0">
              <a:lnSpc>
                <a:spcPct val="100000"/>
              </a:lnSpc>
              <a:buNone/>
            </a:pPr>
            <a:endParaRPr lang="en-US" sz="1300" dirty="0"/>
          </a:p>
        </p:txBody>
      </p:sp>
      <p:sp>
        <p:nvSpPr>
          <p:cNvPr id="8" name="Slide Number Placeholder 7">
            <a:extLst>
              <a:ext uri="{FF2B5EF4-FFF2-40B4-BE49-F238E27FC236}">
                <a16:creationId xmlns="" xmlns:a16="http://schemas.microsoft.com/office/drawing/2014/main" id="{84A4C0E3-E146-49BF-804D-D369F89E8F2A}"/>
              </a:ext>
            </a:extLst>
          </p:cNvPr>
          <p:cNvSpPr>
            <a:spLocks noGrp="1"/>
          </p:cNvSpPr>
          <p:nvPr>
            <p:ph type="sldNum" sz="quarter" idx="12"/>
          </p:nvPr>
        </p:nvSpPr>
        <p:spPr/>
        <p:txBody>
          <a:bodyPr/>
          <a:lstStyle/>
          <a:p>
            <a:fld id="{8C2E478F-E849-4A8C-AF1F-CBCC78A7CBFA}" type="slidenum">
              <a:rPr lang="en-US" smtClean="0"/>
              <a:t>5</a:t>
            </a:fld>
            <a:endParaRPr lang="en-US" dirty="0"/>
          </a:p>
        </p:txBody>
      </p:sp>
    </p:spTree>
    <p:extLst>
      <p:ext uri="{BB962C8B-B14F-4D97-AF65-F5344CB8AC3E}">
        <p14:creationId xmlns:p14="http://schemas.microsoft.com/office/powerpoint/2010/main" val="16192656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lide Number Placeholder 11">
            <a:extLst>
              <a:ext uri="{FF2B5EF4-FFF2-40B4-BE49-F238E27FC236}">
                <a16:creationId xmlns="" xmlns:a16="http://schemas.microsoft.com/office/drawing/2014/main" id="{DB99AAA1-CDF9-4450-96FC-E7E2C3AACBFE}"/>
              </a:ext>
            </a:extLst>
          </p:cNvPr>
          <p:cNvSpPr>
            <a:spLocks noGrp="1"/>
          </p:cNvSpPr>
          <p:nvPr>
            <p:ph type="sldNum" sz="quarter" idx="11"/>
          </p:nvPr>
        </p:nvSpPr>
        <p:spPr/>
        <p:txBody>
          <a:bodyPr/>
          <a:lstStyle/>
          <a:p>
            <a:fld id="{8C2E478F-E849-4A8C-AF1F-CBCC78A7CBFA}" type="slidenum">
              <a:rPr lang="en-US" smtClean="0"/>
              <a:t>6</a:t>
            </a:fld>
            <a:endParaRPr lang="en-US" dirty="0"/>
          </a:p>
        </p:txBody>
      </p:sp>
      <p:sp>
        <p:nvSpPr>
          <p:cNvPr id="2" name="Title 1">
            <a:extLst>
              <a:ext uri="{FF2B5EF4-FFF2-40B4-BE49-F238E27FC236}">
                <a16:creationId xmlns="" xmlns:a16="http://schemas.microsoft.com/office/drawing/2014/main" id="{C09ADB54-3897-4872-B9B3-1888BB60FDFF}"/>
              </a:ext>
            </a:extLst>
          </p:cNvPr>
          <p:cNvSpPr>
            <a:spLocks noGrp="1"/>
          </p:cNvSpPr>
          <p:nvPr>
            <p:ph type="title"/>
          </p:nvPr>
        </p:nvSpPr>
        <p:spPr>
          <a:xfrm>
            <a:off x="4253947" y="87464"/>
            <a:ext cx="3916521" cy="517262"/>
          </a:xfrm>
        </p:spPr>
        <p:txBody>
          <a:bodyPr>
            <a:normAutofit/>
          </a:bodyPr>
          <a:lstStyle/>
          <a:p>
            <a:r>
              <a:rPr lang="en-US" sz="1400" b="1" u="sng" dirty="0"/>
              <a:t>Difficulties encountered and ways of approach</a:t>
            </a:r>
          </a:p>
        </p:txBody>
      </p:sp>
      <p:sp>
        <p:nvSpPr>
          <p:cNvPr id="3" name="Content Placeholder 2">
            <a:extLst>
              <a:ext uri="{FF2B5EF4-FFF2-40B4-BE49-F238E27FC236}">
                <a16:creationId xmlns="" xmlns:a16="http://schemas.microsoft.com/office/drawing/2014/main" id="{A999491B-46DB-4307-8E1A-E1066E4FBAEB}"/>
              </a:ext>
            </a:extLst>
          </p:cNvPr>
          <p:cNvSpPr>
            <a:spLocks noGrp="1"/>
          </p:cNvSpPr>
          <p:nvPr>
            <p:ph idx="4294967295"/>
          </p:nvPr>
        </p:nvSpPr>
        <p:spPr>
          <a:xfrm>
            <a:off x="0" y="507322"/>
            <a:ext cx="11781078" cy="6326105"/>
          </a:xfrm>
        </p:spPr>
        <p:txBody>
          <a:bodyPr>
            <a:normAutofit/>
          </a:bodyPr>
          <a:lstStyle/>
          <a:p>
            <a:pPr>
              <a:buAutoNum type="arabicPeriod"/>
            </a:pPr>
            <a:r>
              <a:rPr lang="en-US" sz="1200" b="1" dirty="0" smtClean="0"/>
              <a:t>Identify </a:t>
            </a:r>
            <a:r>
              <a:rPr lang="en-US" sz="1200" b="1" dirty="0"/>
              <a:t>which pixels are part of the encoded sentence in the image containing the text in order to encode those pixels in the input image</a:t>
            </a:r>
            <a:r>
              <a:rPr lang="en-US" sz="1200" b="1" dirty="0" smtClean="0"/>
              <a:t>?</a:t>
            </a:r>
            <a:r>
              <a:rPr lang="en-US" sz="1200" b="1" dirty="0"/>
              <a:t> </a:t>
            </a:r>
            <a:endParaRPr lang="en-US" sz="1200" b="1" dirty="0" smtClean="0"/>
          </a:p>
          <a:p>
            <a:pPr marL="0" indent="0">
              <a:buNone/>
            </a:pPr>
            <a:r>
              <a:rPr lang="en-US" sz="1200" dirty="0" smtClean="0"/>
              <a:t>At </a:t>
            </a:r>
            <a:r>
              <a:rPr lang="en-US" sz="1200" dirty="0"/>
              <a:t>first, there was no Single tone to the written sentence pixels. Therefore, we created a black background and each pixel of the sentence was painted white, thus we obtained an absolute separation between a white pixel that is part of the encoded sentence and a black pixel that is part of the black background</a:t>
            </a:r>
            <a:r>
              <a:rPr lang="en-US" sz="1200" dirty="0" smtClean="0"/>
              <a:t>.</a:t>
            </a:r>
          </a:p>
          <a:p>
            <a:pPr marL="0" indent="0">
              <a:buNone/>
            </a:pPr>
            <a:r>
              <a:rPr lang="en-US" sz="1200" b="1" dirty="0"/>
              <a:t>2. Why do we need to update the red channel value if the value on the image with text doesn’t contain a pixel with text in it</a:t>
            </a:r>
            <a:r>
              <a:rPr lang="en-US" sz="1200" b="1" dirty="0" smtClean="0"/>
              <a:t>?</a:t>
            </a:r>
          </a:p>
          <a:p>
            <a:pPr marL="0" indent="0">
              <a:buNone/>
            </a:pPr>
            <a:r>
              <a:rPr lang="en-US" sz="1200" dirty="0"/>
              <a:t>We update every LSB in the red channel because at the encoding stage we are already thinking about the decoding stage, we want to make sure that if the LSB in the encoded image is equal to 1, this part of the encrypted message necessarily hides in this pixel. Therefore, in the other pixels we will initialize the LSB in the red channel to 0</a:t>
            </a:r>
            <a:r>
              <a:rPr lang="en-US" sz="1200" dirty="0" smtClean="0"/>
              <a:t>.</a:t>
            </a:r>
          </a:p>
          <a:p>
            <a:pPr marL="0" indent="0">
              <a:buNone/>
            </a:pPr>
            <a:r>
              <a:rPr lang="he-IL" sz="1200" b="1" dirty="0" smtClean="0"/>
              <a:t>3</a:t>
            </a:r>
            <a:r>
              <a:rPr lang="en-US" sz="1200" b="1" dirty="0" smtClean="0"/>
              <a:t>. </a:t>
            </a:r>
            <a:r>
              <a:rPr lang="en-US" sz="1200" b="1" dirty="0"/>
              <a:t>In case we found a pixel with a text in it on the image text- how to update its </a:t>
            </a:r>
            <a:r>
              <a:rPr lang="en-US" sz="1200" b="1" dirty="0" smtClean="0"/>
              <a:t>LSB.</a:t>
            </a:r>
          </a:p>
          <a:p>
            <a:pPr marL="0" indent="0">
              <a:buNone/>
            </a:pPr>
            <a:r>
              <a:rPr lang="en-US" sz="1200" dirty="0"/>
              <a:t>We will convert the decimal value of the red channel </a:t>
            </a:r>
            <a:r>
              <a:rPr lang="en-US" sz="1200" dirty="0" smtClean="0"/>
              <a:t>to binary number, and </a:t>
            </a:r>
            <a:r>
              <a:rPr lang="en-US" sz="1200" dirty="0"/>
              <a:t>replace the rightmost digit (this is the LSB character</a:t>
            </a:r>
            <a:r>
              <a:rPr lang="en-US" sz="1200" dirty="0" smtClean="0"/>
              <a:t>) to ‘1’.</a:t>
            </a:r>
            <a:endParaRPr lang="en-US" sz="1200" b="1" dirty="0"/>
          </a:p>
          <a:p>
            <a:pPr marL="0" indent="0">
              <a:buNone/>
            </a:pPr>
            <a:r>
              <a:rPr lang="he-IL" sz="1200" b="1" dirty="0" smtClean="0"/>
              <a:t>4</a:t>
            </a:r>
            <a:r>
              <a:rPr lang="en-US" sz="1200" b="1" dirty="0" smtClean="0"/>
              <a:t>. </a:t>
            </a:r>
            <a:r>
              <a:rPr lang="en-US" sz="1200" b="1" dirty="0"/>
              <a:t>Less ideal pictures format that suitable for encoding</a:t>
            </a:r>
            <a:r>
              <a:rPr lang="en-US" sz="1200" b="1" dirty="0" smtClean="0"/>
              <a:t>:</a:t>
            </a:r>
          </a:p>
          <a:p>
            <a:pPr marL="0" indent="0">
              <a:buNone/>
            </a:pPr>
            <a:r>
              <a:rPr lang="en-US" sz="1200" dirty="0"/>
              <a:t>	a. </a:t>
            </a:r>
            <a:r>
              <a:rPr lang="en-US" sz="1200" b="1" u="sng" dirty="0"/>
              <a:t>PNG</a:t>
            </a:r>
            <a:r>
              <a:rPr lang="en-US" sz="1200" dirty="0"/>
              <a:t> - images with "transparent" pixels - Although the text can be encoded in </a:t>
            </a:r>
            <a:r>
              <a:rPr lang="en-US" sz="1200" dirty="0" smtClean="0"/>
              <a:t>PNG images </a:t>
            </a:r>
            <a:r>
              <a:rPr lang="en-US" sz="1200" dirty="0"/>
              <a:t>with transparent pixels, this is not ideal because the change in the image is </a:t>
            </a:r>
            <a:r>
              <a:rPr lang="he-IL" sz="1200" dirty="0" smtClean="0"/>
              <a:t> </a:t>
            </a:r>
          </a:p>
          <a:p>
            <a:pPr marL="0" indent="0">
              <a:buNone/>
            </a:pPr>
            <a:r>
              <a:rPr lang="he-IL" sz="1200" dirty="0"/>
              <a:t> </a:t>
            </a:r>
            <a:r>
              <a:rPr lang="he-IL" sz="1200" dirty="0" smtClean="0"/>
              <a:t>                                 </a:t>
            </a:r>
            <a:r>
              <a:rPr lang="en-US" sz="1200" dirty="0" smtClean="0"/>
              <a:t>clearly visible, so </a:t>
            </a:r>
            <a:r>
              <a:rPr lang="en-US" sz="1200" dirty="0"/>
              <a:t>in the code whose purpose is image encryption we want to make as few visible changes as possible</a:t>
            </a:r>
            <a:r>
              <a:rPr lang="en-US" sz="1200" dirty="0" smtClean="0"/>
              <a:t>.</a:t>
            </a:r>
          </a:p>
          <a:p>
            <a:pPr marL="0" indent="0">
              <a:buNone/>
            </a:pPr>
            <a:r>
              <a:rPr lang="en-US" sz="1200" dirty="0"/>
              <a:t>	b. </a:t>
            </a:r>
            <a:r>
              <a:rPr lang="en-US" sz="1200" b="1" u="sng" dirty="0"/>
              <a:t>jpeg</a:t>
            </a:r>
            <a:r>
              <a:rPr lang="en-US" sz="1200" dirty="0"/>
              <a:t> -Although we can open a jpeg image in order to encrypt the text, we can not save the image in the same format (jpeg) because this format is a compression format,</a:t>
            </a:r>
          </a:p>
          <a:p>
            <a:pPr marL="0" indent="0">
              <a:buNone/>
            </a:pPr>
            <a:r>
              <a:rPr lang="en-US" sz="1200" dirty="0"/>
              <a:t>	 </a:t>
            </a:r>
            <a:r>
              <a:rPr lang="en-US" sz="1200" dirty="0" smtClean="0"/>
              <a:t>              </a:t>
            </a:r>
            <a:r>
              <a:rPr lang="en-US" sz="1200" dirty="0"/>
              <a:t>which means that some of the information changes in the saving process and can not be restored</a:t>
            </a:r>
            <a:r>
              <a:rPr lang="en-US" sz="1200" dirty="0" smtClean="0"/>
              <a:t>.</a:t>
            </a:r>
          </a:p>
          <a:p>
            <a:pPr marL="0" indent="0">
              <a:buNone/>
            </a:pPr>
            <a:r>
              <a:rPr lang="en-US" sz="1200" dirty="0"/>
              <a:t>	 </a:t>
            </a:r>
            <a:r>
              <a:rPr lang="en-US" sz="1200" dirty="0" smtClean="0"/>
              <a:t>              Therefore, we chose to save the encrypted image in PNG format, a format that does not go through data compression while saving.</a:t>
            </a:r>
          </a:p>
          <a:p>
            <a:pPr marL="0" indent="0">
              <a:buNone/>
            </a:pPr>
            <a:r>
              <a:rPr lang="en-US" sz="1100" dirty="0"/>
              <a:t>		</a:t>
            </a:r>
            <a:endParaRPr lang="en-US" sz="1100" dirty="0" smtClean="0"/>
          </a:p>
        </p:txBody>
      </p:sp>
    </p:spTree>
    <p:extLst>
      <p:ext uri="{BB962C8B-B14F-4D97-AF65-F5344CB8AC3E}">
        <p14:creationId xmlns:p14="http://schemas.microsoft.com/office/powerpoint/2010/main" val="86947041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nical_Presentation_01_AS - v5" id="{E8D6DDC5-0F6D-45B7-B131-D0E18166558C}" vid="{A5BE99D8-16B2-4823-A7C9-A4C93BD888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0C9F62E-0773-4164-B986-3E326BE687C9}">
  <ds:schemaRefs>
    <ds:schemaRef ds:uri="http://schemas.microsoft.com/office/infopath/2007/PartnerControls"/>
    <ds:schemaRef ds:uri="fb0879af-3eba-417a-a55a-ffe6dcd6ca77"/>
    <ds:schemaRef ds:uri="http://schemas.microsoft.com/office/2006/documentManagement/types"/>
    <ds:schemaRef ds:uri="http://purl.org/dc/dcmitype/"/>
    <ds:schemaRef ds:uri="http://schemas.microsoft.com/sharepoint/v3"/>
    <ds:schemaRef ds:uri="http://schemas.microsoft.com/office/2006/metadata/properties"/>
    <ds:schemaRef ds:uri="http://purl.org/dc/elements/1.1/"/>
    <ds:schemaRef ds:uri="6dc4bcd6-49db-4c07-9060-8acfc67cef9f"/>
    <ds:schemaRef ds:uri="http://schemas.openxmlformats.org/package/2006/metadata/core-properties"/>
    <ds:schemaRef ds:uri="http://www.w3.org/XML/1998/namespace"/>
    <ds:schemaRef ds:uri="http://purl.org/dc/terms/"/>
  </ds:schemaRefs>
</ds:datastoreItem>
</file>

<file path=customXml/itemProps2.xml><?xml version="1.0" encoding="utf-8"?>
<ds:datastoreItem xmlns:ds="http://schemas.openxmlformats.org/officeDocument/2006/customXml" ds:itemID="{F3C5BC67-BC5F-49A0-B382-4FB47F800C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264107-8248-43DA-8012-F707E0E46E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429</Words>
  <Application>Microsoft Office PowerPoint</Application>
  <PresentationFormat>Widescreen</PresentationFormat>
  <Paragraphs>64</Paragraphs>
  <Slides>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Bebas</vt:lpstr>
      <vt:lpstr>Calibri</vt:lpstr>
      <vt:lpstr>Calibri Light</vt:lpstr>
      <vt:lpstr>Gill Sans</vt:lpstr>
      <vt:lpstr>Office Theme</vt:lpstr>
      <vt:lpstr>Encryption of data into an image Steganography</vt:lpstr>
      <vt:lpstr>PowerPoint Presentation</vt:lpstr>
      <vt:lpstr>PowerPoint Presentation</vt:lpstr>
      <vt:lpstr>PowerPoint Presentation</vt:lpstr>
      <vt:lpstr>Algorithm</vt:lpstr>
      <vt:lpstr>Difficulties encountered and ways of approach</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CTPClassification=CTP_NT</cp:keywords>
  <cp:lastModifiedBy/>
  <cp:revision>1</cp:revision>
  <dcterms:created xsi:type="dcterms:W3CDTF">2018-08-18T09:24:15Z</dcterms:created>
  <dcterms:modified xsi:type="dcterms:W3CDTF">2018-09-01T16:49:41Z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y fmtid="{D5CDD505-2E9C-101B-9397-08002B2CF9AE}" pid="3" name="TitusGUID">
    <vt:lpwstr>a57220e0-678b-4dee-a61c-6e4032b20137</vt:lpwstr>
  </property>
  <property fmtid="{D5CDD505-2E9C-101B-9397-08002B2CF9AE}" pid="4" name="CTP_TimeStamp">
    <vt:lpwstr>2018-09-01 16:49:40Z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ies>
</file>